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Lobster"/>
      <p:regular r:id="rId22"/>
    </p:embeddedFont>
    <p:embeddedFont>
      <p:font typeface="Amatic SC"/>
      <p:regular r:id="rId23"/>
      <p:bold r:id="rId24"/>
    </p:embeddedFont>
    <p:embeddedFont>
      <p:font typeface="Bree Serif"/>
      <p:regular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Lobster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AmaticSC-bold.fntdata"/><Relationship Id="rId23" Type="http://schemas.openxmlformats.org/officeDocument/2006/relationships/font" Target="fonts/AmaticSC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BreeSerif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jpg>
</file>

<file path=ppt/media/image10.png>
</file>

<file path=ppt/media/image11.png>
</file>

<file path=ppt/media/image13.jp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20.jpg>
</file>

<file path=ppt/media/image21.jpg>
</file>

<file path=ppt/media/image22.png>
</file>

<file path=ppt/media/image23.png>
</file>

<file path=ppt/media/image24.jpg>
</file>

<file path=ppt/media/image25.png>
</file>

<file path=ppt/media/image26.jpg>
</file>

<file path=ppt/media/image27.jp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1d25b8cc0_6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1d25b8cc0_6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1d25b8cc0_6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1d25b8cc0_6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1d25b8cc0_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51d25b8cc0_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1d25b8cc0_15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1d25b8cc0_15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1d25b8cc0_15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1d25b8cc0_15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1d25b8c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1d25b8c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 preguntaras como he llegado aquí...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1d25b8cc0_1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1d25b8cc0_1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1d25b8cc0_15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1d25b8cc0_15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1d25b8cc0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1d25b8cc0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1d25b8cc0_6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1d25b8cc0_6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1d25b8cc0_6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1d25b8cc0_6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impresionante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jpg"/><Relationship Id="rId4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Relationship Id="rId4" Type="http://schemas.openxmlformats.org/officeDocument/2006/relationships/image" Target="../media/image15.jpg"/><Relationship Id="rId5" Type="http://schemas.openxmlformats.org/officeDocument/2006/relationships/image" Target="../media/image20.jpg"/><Relationship Id="rId6" Type="http://schemas.openxmlformats.org/officeDocument/2006/relationships/image" Target="../media/image22.png"/><Relationship Id="rId7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jpg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jp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jp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9.png"/><Relationship Id="rId5" Type="http://schemas.openxmlformats.org/officeDocument/2006/relationships/image" Target="../media/image23.png"/><Relationship Id="rId6" Type="http://schemas.openxmlformats.org/officeDocument/2006/relationships/image" Target="../media/image5.png"/><Relationship Id="rId7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Relationship Id="rId4" Type="http://schemas.openxmlformats.org/officeDocument/2006/relationships/image" Target="../media/image14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138300" y="3663325"/>
            <a:ext cx="3005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Ángel Antonio Pérez González</a:t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Ignacio Antonio Martinez Català</a:t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Abel Antonio Ferrer Juan</a:t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David Antonio Puchades Todolí</a:t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David</a:t>
            </a:r>
            <a:r>
              <a:rPr lang="en-GB">
                <a:solidFill>
                  <a:schemeClr val="lt1"/>
                </a:solidFill>
              </a:rPr>
              <a:t> Antonio</a:t>
            </a:r>
            <a:r>
              <a:rPr lang="en-GB">
                <a:solidFill>
                  <a:schemeClr val="lt1"/>
                </a:solidFill>
              </a:rPr>
              <a:t> Arnal García</a:t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Gerson Antonio Morales Ibarra 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0175" y="1843088"/>
            <a:ext cx="6343650" cy="14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type="title"/>
          </p:nvPr>
        </p:nvSpPr>
        <p:spPr>
          <a:xfrm>
            <a:off x="313200" y="445025"/>
            <a:ext cx="8521200" cy="572700"/>
          </a:xfrm>
          <a:prstGeom prst="rect">
            <a:avLst/>
          </a:prstGeom>
          <a:effectLst>
            <a:outerShdw blurRad="57150" rotWithShape="0" algn="bl" dir="4200000" dist="76200">
              <a:srgbClr val="000000">
                <a:alpha val="50000"/>
              </a:srgbClr>
            </a:outerShdw>
          </a:effectLst>
        </p:spPr>
        <p:txBody>
          <a:bodyPr anchorCtr="0" anchor="t" bIns="91425" lIns="162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Cadena de Valor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2" name="Google Shape;192;p22"/>
          <p:cNvSpPr/>
          <p:nvPr/>
        </p:nvSpPr>
        <p:spPr>
          <a:xfrm>
            <a:off x="481100" y="1068325"/>
            <a:ext cx="8008800" cy="3424200"/>
          </a:xfrm>
          <a:prstGeom prst="homePlate">
            <a:avLst>
              <a:gd fmla="val 50000" name="adj"/>
            </a:avLst>
          </a:prstGeom>
          <a:solidFill>
            <a:srgbClr val="A2C4C9"/>
          </a:solidFill>
          <a:ln cap="flat" cmpd="sng" w="2857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/>
            </a:br>
            <a:endParaRPr/>
          </a:p>
        </p:txBody>
      </p:sp>
      <p:cxnSp>
        <p:nvCxnSpPr>
          <p:cNvPr id="193" name="Google Shape;193;p22"/>
          <p:cNvCxnSpPr/>
          <p:nvPr/>
        </p:nvCxnSpPr>
        <p:spPr>
          <a:xfrm flipH="1" rot="10800000">
            <a:off x="481100" y="1489825"/>
            <a:ext cx="63744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22"/>
          <p:cNvCxnSpPr/>
          <p:nvPr/>
        </p:nvCxnSpPr>
        <p:spPr>
          <a:xfrm>
            <a:off x="481100" y="1896063"/>
            <a:ext cx="67779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22"/>
          <p:cNvCxnSpPr/>
          <p:nvPr/>
        </p:nvCxnSpPr>
        <p:spPr>
          <a:xfrm flipH="1" rot="10800000">
            <a:off x="481100" y="2331650"/>
            <a:ext cx="7195200" cy="3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2"/>
          <p:cNvCxnSpPr/>
          <p:nvPr/>
        </p:nvCxnSpPr>
        <p:spPr>
          <a:xfrm flipH="1" rot="10800000">
            <a:off x="481100" y="2784625"/>
            <a:ext cx="7619700" cy="453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2"/>
          <p:cNvCxnSpPr/>
          <p:nvPr/>
        </p:nvCxnSpPr>
        <p:spPr>
          <a:xfrm>
            <a:off x="1825350" y="2829975"/>
            <a:ext cx="7200" cy="166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2"/>
          <p:cNvCxnSpPr/>
          <p:nvPr/>
        </p:nvCxnSpPr>
        <p:spPr>
          <a:xfrm>
            <a:off x="3190800" y="2822900"/>
            <a:ext cx="21300" cy="167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2"/>
          <p:cNvCxnSpPr/>
          <p:nvPr/>
        </p:nvCxnSpPr>
        <p:spPr>
          <a:xfrm>
            <a:off x="4648250" y="2826350"/>
            <a:ext cx="28200" cy="165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22"/>
          <p:cNvCxnSpPr/>
          <p:nvPr/>
        </p:nvCxnSpPr>
        <p:spPr>
          <a:xfrm>
            <a:off x="6169375" y="2794600"/>
            <a:ext cx="14100" cy="169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01" name="Google Shape;201;p22"/>
          <p:cNvSpPr txBox="1"/>
          <p:nvPr/>
        </p:nvSpPr>
        <p:spPr>
          <a:xfrm>
            <a:off x="573075" y="1051275"/>
            <a:ext cx="60447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Relación con inversores, planificación, financiación...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2"/>
          <p:cNvSpPr txBox="1"/>
          <p:nvPr/>
        </p:nvSpPr>
        <p:spPr>
          <a:xfrm>
            <a:off x="567000" y="1539000"/>
            <a:ext cx="6206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Reclutamiento, remuneración y posibles quejas</a:t>
            </a:r>
            <a:endParaRPr/>
          </a:p>
        </p:txBody>
      </p:sp>
      <p:sp>
        <p:nvSpPr>
          <p:cNvPr id="203" name="Google Shape;203;p22"/>
          <p:cNvSpPr txBox="1"/>
          <p:nvPr/>
        </p:nvSpPr>
        <p:spPr>
          <a:xfrm>
            <a:off x="556875" y="1938175"/>
            <a:ext cx="6216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Diseño de productos, investigación de mercado</a:t>
            </a:r>
            <a:endParaRPr/>
          </a:p>
        </p:txBody>
      </p:sp>
      <p:cxnSp>
        <p:nvCxnSpPr>
          <p:cNvPr id="204" name="Google Shape;204;p22"/>
          <p:cNvCxnSpPr/>
          <p:nvPr/>
        </p:nvCxnSpPr>
        <p:spPr>
          <a:xfrm>
            <a:off x="6452375" y="1079475"/>
            <a:ext cx="1662600" cy="1712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2"/>
          <p:cNvCxnSpPr/>
          <p:nvPr/>
        </p:nvCxnSpPr>
        <p:spPr>
          <a:xfrm flipH="1">
            <a:off x="6381750" y="2777475"/>
            <a:ext cx="1740300" cy="17193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22"/>
          <p:cNvSpPr txBox="1"/>
          <p:nvPr/>
        </p:nvSpPr>
        <p:spPr>
          <a:xfrm>
            <a:off x="594200" y="2409425"/>
            <a:ext cx="62613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Componentes, maquinaria, publicidad, servicios</a:t>
            </a:r>
            <a:endParaRPr/>
          </a:p>
        </p:txBody>
      </p:sp>
      <p:sp>
        <p:nvSpPr>
          <p:cNvPr id="207" name="Google Shape;207;p22"/>
          <p:cNvSpPr txBox="1"/>
          <p:nvPr/>
        </p:nvSpPr>
        <p:spPr>
          <a:xfrm>
            <a:off x="573075" y="2911900"/>
            <a:ext cx="1222800" cy="15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Almacenamiento de materiales y recepción de datos</a:t>
            </a:r>
            <a:endParaRPr sz="1000"/>
          </a:p>
        </p:txBody>
      </p:sp>
      <p:sp>
        <p:nvSpPr>
          <p:cNvPr id="208" name="Google Shape;208;p22"/>
          <p:cNvSpPr txBox="1"/>
          <p:nvPr/>
        </p:nvSpPr>
        <p:spPr>
          <a:xfrm>
            <a:off x="1959775" y="2940200"/>
            <a:ext cx="1107300" cy="14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Montaje y fabricación de componentes</a:t>
            </a:r>
            <a:endParaRPr sz="1000"/>
          </a:p>
        </p:txBody>
      </p:sp>
      <p:sp>
        <p:nvSpPr>
          <p:cNvPr id="209" name="Google Shape;209;p22"/>
          <p:cNvSpPr txBox="1"/>
          <p:nvPr/>
        </p:nvSpPr>
        <p:spPr>
          <a:xfrm>
            <a:off x="3282025" y="2894575"/>
            <a:ext cx="1296300" cy="15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Manejo de depósitos y procesamiento de </a:t>
            </a:r>
            <a:r>
              <a:rPr lang="en-GB" sz="1000"/>
              <a:t>pedidos</a:t>
            </a:r>
            <a:r>
              <a:rPr lang="en-GB"/>
              <a:t>  </a:t>
            </a:r>
            <a:endParaRPr/>
          </a:p>
        </p:txBody>
      </p:sp>
      <p:sp>
        <p:nvSpPr>
          <p:cNvPr id="210" name="Google Shape;210;p22"/>
          <p:cNvSpPr txBox="1"/>
          <p:nvPr/>
        </p:nvSpPr>
        <p:spPr>
          <a:xfrm>
            <a:off x="4772063" y="2904825"/>
            <a:ext cx="1301700" cy="14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chemeClr val="dk1"/>
                </a:solidFill>
              </a:rPr>
              <a:t>Promociones, publicidad y exposiciones</a:t>
            </a:r>
            <a:endParaRPr sz="1000"/>
          </a:p>
        </p:txBody>
      </p:sp>
      <p:pic>
        <p:nvPicPr>
          <p:cNvPr id="211" name="Google Shape;21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0925" y="3650225"/>
            <a:ext cx="721500" cy="74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3713" y="3650225"/>
            <a:ext cx="721524" cy="72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41888" y="3650225"/>
            <a:ext cx="733350" cy="73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01638" y="3637111"/>
            <a:ext cx="744426" cy="74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 txBox="1"/>
          <p:nvPr/>
        </p:nvSpPr>
        <p:spPr>
          <a:xfrm>
            <a:off x="6203825" y="2893650"/>
            <a:ext cx="1437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Instalación de soporte y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reparaciones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2"/>
          <p:cNvSpPr txBox="1"/>
          <p:nvPr/>
        </p:nvSpPr>
        <p:spPr>
          <a:xfrm rot="2700000">
            <a:off x="6859366" y="1719199"/>
            <a:ext cx="1154847" cy="3568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MARGEN</a:t>
            </a:r>
            <a:endParaRPr/>
          </a:p>
        </p:txBody>
      </p:sp>
      <p:sp>
        <p:nvSpPr>
          <p:cNvPr id="217" name="Google Shape;217;p22"/>
          <p:cNvSpPr txBox="1"/>
          <p:nvPr/>
        </p:nvSpPr>
        <p:spPr>
          <a:xfrm rot="-2700000">
            <a:off x="6852297" y="3358346"/>
            <a:ext cx="1301642" cy="28722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MARGEN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DAFO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3" name="Google Shape;223;p23"/>
          <p:cNvSpPr/>
          <p:nvPr/>
        </p:nvSpPr>
        <p:spPr>
          <a:xfrm>
            <a:off x="847750" y="3060763"/>
            <a:ext cx="1790100" cy="1379100"/>
          </a:xfrm>
          <a:prstGeom prst="rect">
            <a:avLst/>
          </a:prstGeom>
          <a:solidFill>
            <a:srgbClr val="93C47D">
              <a:alpha val="8615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1.- Precios de equipos accesibles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2.- Equipos modernos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3.- Capacidad del personal para ser activo y comprometido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4.- Cuenta con una infraestructura adecuada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5.- Publicidad informativa y conocimiento</a:t>
            </a:r>
            <a:endParaRPr sz="900"/>
          </a:p>
        </p:txBody>
      </p:sp>
      <p:sp>
        <p:nvSpPr>
          <p:cNvPr id="224" name="Google Shape;224;p23"/>
          <p:cNvSpPr/>
          <p:nvPr/>
        </p:nvSpPr>
        <p:spPr>
          <a:xfrm>
            <a:off x="2637850" y="3060763"/>
            <a:ext cx="1790100" cy="1379100"/>
          </a:xfrm>
          <a:prstGeom prst="rect">
            <a:avLst/>
          </a:prstGeom>
          <a:solidFill>
            <a:srgbClr val="93C47D">
              <a:alpha val="8615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1.- Demanda creciente en cuanto a la telefonía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2.- Aprovechar los fallos de la competencia y hacerlas posibles</a:t>
            </a:r>
            <a:endParaRPr sz="1200"/>
          </a:p>
        </p:txBody>
      </p:sp>
      <p:sp>
        <p:nvSpPr>
          <p:cNvPr id="225" name="Google Shape;225;p23"/>
          <p:cNvSpPr/>
          <p:nvPr/>
        </p:nvSpPr>
        <p:spPr>
          <a:xfrm>
            <a:off x="1035225" y="1193513"/>
            <a:ext cx="1485900" cy="3891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Origen Interno</a:t>
            </a:r>
            <a:endParaRPr/>
          </a:p>
        </p:txBody>
      </p:sp>
      <p:sp>
        <p:nvSpPr>
          <p:cNvPr id="226" name="Google Shape;226;p23"/>
          <p:cNvSpPr/>
          <p:nvPr/>
        </p:nvSpPr>
        <p:spPr>
          <a:xfrm>
            <a:off x="2789950" y="1193513"/>
            <a:ext cx="1485900" cy="3891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Origen Externo</a:t>
            </a:r>
            <a:endParaRPr/>
          </a:p>
        </p:txBody>
      </p:sp>
      <p:sp>
        <p:nvSpPr>
          <p:cNvPr id="227" name="Google Shape;227;p23"/>
          <p:cNvSpPr/>
          <p:nvPr/>
        </p:nvSpPr>
        <p:spPr>
          <a:xfrm rot="-5400000">
            <a:off x="108400" y="2077613"/>
            <a:ext cx="1089600" cy="3891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Puntos Débiles</a:t>
            </a:r>
            <a:endParaRPr/>
          </a:p>
        </p:txBody>
      </p:sp>
      <p:sp>
        <p:nvSpPr>
          <p:cNvPr id="228" name="Google Shape;228;p23"/>
          <p:cNvSpPr/>
          <p:nvPr/>
        </p:nvSpPr>
        <p:spPr>
          <a:xfrm>
            <a:off x="847750" y="1582613"/>
            <a:ext cx="1790100" cy="1379100"/>
          </a:xfrm>
          <a:prstGeom prst="rect">
            <a:avLst/>
          </a:prstGeom>
          <a:solidFill>
            <a:srgbClr val="FF1F1A">
              <a:alpha val="946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1.- Mal servicio al cliente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3"/>
          <p:cNvSpPr/>
          <p:nvPr/>
        </p:nvSpPr>
        <p:spPr>
          <a:xfrm>
            <a:off x="2637850" y="1582613"/>
            <a:ext cx="1790100" cy="1379100"/>
          </a:xfrm>
          <a:prstGeom prst="rect">
            <a:avLst/>
          </a:prstGeom>
          <a:solidFill>
            <a:srgbClr val="FF1F1A">
              <a:alpha val="946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1.- </a:t>
            </a:r>
            <a:r>
              <a:rPr lang="en-GB" sz="1100"/>
              <a:t>Escasez</a:t>
            </a:r>
            <a:r>
              <a:rPr lang="en-GB" sz="1100"/>
              <a:t> de reconocimiento nacional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2.- Economía inestable que pueda perjudicar a las empresas nacionales</a:t>
            </a:r>
            <a:endParaRPr sz="1100"/>
          </a:p>
        </p:txBody>
      </p:sp>
      <p:sp>
        <p:nvSpPr>
          <p:cNvPr id="230" name="Google Shape;230;p23"/>
          <p:cNvSpPr/>
          <p:nvPr/>
        </p:nvSpPr>
        <p:spPr>
          <a:xfrm rot="-5400000">
            <a:off x="108400" y="3555763"/>
            <a:ext cx="1089600" cy="3891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Puntos Fuertes</a:t>
            </a:r>
            <a:endParaRPr/>
          </a:p>
        </p:txBody>
      </p:sp>
      <p:pic>
        <p:nvPicPr>
          <p:cNvPr id="231" name="Google Shape;2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3675" y="1146750"/>
            <a:ext cx="3835274" cy="329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7" name="Google Shape;237;p24"/>
          <p:cNvSpPr/>
          <p:nvPr/>
        </p:nvSpPr>
        <p:spPr>
          <a:xfrm>
            <a:off x="3650638" y="104300"/>
            <a:ext cx="1668867" cy="1112578"/>
          </a:xfrm>
          <a:prstGeom prst="flowChartPredefinedProcess">
            <a:avLst/>
          </a:prstGeom>
          <a:gradFill>
            <a:gsLst>
              <a:gs pos="0">
                <a:srgbClr val="DDDDDD"/>
              </a:gs>
              <a:gs pos="100000">
                <a:srgbClr val="919191"/>
              </a:gs>
            </a:gsLst>
            <a:path path="circle">
              <a:fillToRect b="50%" l="50%" r="50%" t="50%"/>
            </a:path>
            <a:tileRect/>
          </a:gra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"/>
          <p:cNvSpPr/>
          <p:nvPr/>
        </p:nvSpPr>
        <p:spPr>
          <a:xfrm>
            <a:off x="243550" y="238200"/>
            <a:ext cx="1182000" cy="851700"/>
          </a:xfrm>
          <a:prstGeom prst="round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4"/>
          <p:cNvSpPr/>
          <p:nvPr/>
        </p:nvSpPr>
        <p:spPr>
          <a:xfrm>
            <a:off x="7575350" y="1720050"/>
            <a:ext cx="1182000" cy="851700"/>
          </a:xfrm>
          <a:prstGeom prst="round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4"/>
          <p:cNvSpPr/>
          <p:nvPr/>
        </p:nvSpPr>
        <p:spPr>
          <a:xfrm>
            <a:off x="5319500" y="1720050"/>
            <a:ext cx="1182000" cy="851700"/>
          </a:xfrm>
          <a:prstGeom prst="round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4"/>
          <p:cNvSpPr/>
          <p:nvPr/>
        </p:nvSpPr>
        <p:spPr>
          <a:xfrm>
            <a:off x="2468650" y="1720050"/>
            <a:ext cx="1182000" cy="851700"/>
          </a:xfrm>
          <a:prstGeom prst="round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4"/>
          <p:cNvSpPr txBox="1"/>
          <p:nvPr/>
        </p:nvSpPr>
        <p:spPr>
          <a:xfrm>
            <a:off x="3720075" y="238200"/>
            <a:ext cx="1530000" cy="12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Dirección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General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4"/>
          <p:cNvSpPr txBox="1"/>
          <p:nvPr/>
        </p:nvSpPr>
        <p:spPr>
          <a:xfrm>
            <a:off x="313000" y="469825"/>
            <a:ext cx="10431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Finanzas</a:t>
            </a:r>
            <a:endParaRPr b="1"/>
          </a:p>
        </p:txBody>
      </p:sp>
      <p:sp>
        <p:nvSpPr>
          <p:cNvPr id="244" name="Google Shape;244;p24"/>
          <p:cNvSpPr txBox="1"/>
          <p:nvPr/>
        </p:nvSpPr>
        <p:spPr>
          <a:xfrm>
            <a:off x="2468650" y="1980825"/>
            <a:ext cx="11820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Producción</a:t>
            </a:r>
            <a:endParaRPr b="1"/>
          </a:p>
        </p:txBody>
      </p:sp>
      <p:sp>
        <p:nvSpPr>
          <p:cNvPr id="245" name="Google Shape;245;p24"/>
          <p:cNvSpPr txBox="1"/>
          <p:nvPr/>
        </p:nvSpPr>
        <p:spPr>
          <a:xfrm>
            <a:off x="5388950" y="1981775"/>
            <a:ext cx="10431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Márketing</a:t>
            </a:r>
            <a:endParaRPr b="1"/>
          </a:p>
        </p:txBody>
      </p:sp>
      <p:sp>
        <p:nvSpPr>
          <p:cNvPr id="246" name="Google Shape;246;p24"/>
          <p:cNvSpPr txBox="1"/>
          <p:nvPr/>
        </p:nvSpPr>
        <p:spPr>
          <a:xfrm>
            <a:off x="7523150" y="1720050"/>
            <a:ext cx="1286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Sistemas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</a:t>
            </a:r>
            <a:r>
              <a:rPr b="1" lang="en-GB"/>
              <a:t>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información</a:t>
            </a:r>
            <a:endParaRPr b="1"/>
          </a:p>
        </p:txBody>
      </p:sp>
      <p:cxnSp>
        <p:nvCxnSpPr>
          <p:cNvPr id="247" name="Google Shape;247;p24"/>
          <p:cNvCxnSpPr>
            <a:stCxn id="237" idx="1"/>
            <a:endCxn id="241" idx="3"/>
          </p:cNvCxnSpPr>
          <p:nvPr/>
        </p:nvCxnSpPr>
        <p:spPr>
          <a:xfrm flipH="1">
            <a:off x="3059638" y="660589"/>
            <a:ext cx="591000" cy="1059600"/>
          </a:xfrm>
          <a:prstGeom prst="bentConnector2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4"/>
          <p:cNvCxnSpPr>
            <a:stCxn id="237" idx="3"/>
            <a:endCxn id="240" idx="3"/>
          </p:cNvCxnSpPr>
          <p:nvPr/>
        </p:nvCxnSpPr>
        <p:spPr>
          <a:xfrm>
            <a:off x="5319504" y="660589"/>
            <a:ext cx="591000" cy="1059600"/>
          </a:xfrm>
          <a:prstGeom prst="bentConnector2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4"/>
          <p:cNvCxnSpPr>
            <a:endCxn id="246" idx="1"/>
          </p:cNvCxnSpPr>
          <p:nvPr/>
        </p:nvCxnSpPr>
        <p:spPr>
          <a:xfrm>
            <a:off x="5875850" y="869550"/>
            <a:ext cx="1647300" cy="12507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24"/>
          <p:cNvCxnSpPr>
            <a:stCxn id="241" idx="1"/>
          </p:cNvCxnSpPr>
          <p:nvPr/>
        </p:nvCxnSpPr>
        <p:spPr>
          <a:xfrm rot="5400000">
            <a:off x="2024800" y="2885100"/>
            <a:ext cx="1348200" cy="721500"/>
          </a:xfrm>
          <a:prstGeom prst="bentConnector3">
            <a:avLst>
              <a:gd fmla="val 99694" name="adj1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24"/>
          <p:cNvCxnSpPr/>
          <p:nvPr/>
        </p:nvCxnSpPr>
        <p:spPr>
          <a:xfrm rot="10800000">
            <a:off x="1425250" y="663138"/>
            <a:ext cx="1634400" cy="18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24"/>
          <p:cNvSpPr/>
          <p:nvPr/>
        </p:nvSpPr>
        <p:spPr>
          <a:xfrm>
            <a:off x="173850" y="1947000"/>
            <a:ext cx="1443000" cy="7101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lin ang="5400012" scaled="0"/>
          </a:gra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4"/>
          <p:cNvSpPr txBox="1"/>
          <p:nvPr/>
        </p:nvSpPr>
        <p:spPr>
          <a:xfrm>
            <a:off x="130350" y="1972400"/>
            <a:ext cx="15300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Administración y Operaciones</a:t>
            </a:r>
            <a:endParaRPr b="1"/>
          </a:p>
        </p:txBody>
      </p:sp>
      <p:cxnSp>
        <p:nvCxnSpPr>
          <p:cNvPr id="254" name="Google Shape;254;p24"/>
          <p:cNvCxnSpPr>
            <a:stCxn id="252" idx="3"/>
          </p:cNvCxnSpPr>
          <p:nvPr/>
        </p:nvCxnSpPr>
        <p:spPr>
          <a:xfrm flipH="1" rot="10800000">
            <a:off x="1616850" y="660450"/>
            <a:ext cx="678000" cy="1641600"/>
          </a:xfrm>
          <a:prstGeom prst="bentConnector2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24"/>
          <p:cNvSpPr/>
          <p:nvPr/>
        </p:nvSpPr>
        <p:spPr>
          <a:xfrm>
            <a:off x="1425550" y="3494200"/>
            <a:ext cx="1043100" cy="851700"/>
          </a:xfrm>
          <a:prstGeom prst="snip1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4"/>
          <p:cNvSpPr txBox="1"/>
          <p:nvPr/>
        </p:nvSpPr>
        <p:spPr>
          <a:xfrm>
            <a:off x="1438600" y="3565000"/>
            <a:ext cx="10170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Control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</a:t>
            </a:r>
            <a:r>
              <a:rPr b="1" lang="en-GB"/>
              <a:t>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calidad</a:t>
            </a:r>
            <a:endParaRPr b="1"/>
          </a:p>
        </p:txBody>
      </p:sp>
      <p:cxnSp>
        <p:nvCxnSpPr>
          <p:cNvPr id="257" name="Google Shape;257;p24"/>
          <p:cNvCxnSpPr>
            <a:stCxn id="244" idx="3"/>
            <a:endCxn id="258" idx="3"/>
          </p:cNvCxnSpPr>
          <p:nvPr/>
        </p:nvCxnSpPr>
        <p:spPr>
          <a:xfrm>
            <a:off x="3650650" y="2145975"/>
            <a:ext cx="678000" cy="1348200"/>
          </a:xfrm>
          <a:prstGeom prst="bentConnector2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24"/>
          <p:cNvSpPr/>
          <p:nvPr/>
        </p:nvSpPr>
        <p:spPr>
          <a:xfrm flipH="1">
            <a:off x="3650775" y="3494200"/>
            <a:ext cx="1355700" cy="851700"/>
          </a:xfrm>
          <a:prstGeom prst="snip1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4"/>
          <p:cNvSpPr txBox="1"/>
          <p:nvPr/>
        </p:nvSpPr>
        <p:spPr>
          <a:xfrm>
            <a:off x="3685425" y="3694000"/>
            <a:ext cx="12864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Fabricación</a:t>
            </a:r>
            <a:endParaRPr b="1"/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0" y="69825"/>
            <a:ext cx="4779000" cy="1427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5062500" y="3758825"/>
            <a:ext cx="3726000" cy="1196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062500" y="2140625"/>
            <a:ext cx="3726000" cy="17598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5062500" y="1012450"/>
            <a:ext cx="3726000" cy="12477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5062500" y="251475"/>
            <a:ext cx="3736200" cy="8991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1076557" y="443100"/>
            <a:ext cx="2625900" cy="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Índice</a:t>
            </a:r>
            <a:endParaRPr sz="36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5113125" y="316400"/>
            <a:ext cx="3726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 </a:t>
            </a: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A. 	</a:t>
            </a: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Damos forma a nuestra idea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A.1.</a:t>
            </a:r>
            <a:r>
              <a:rPr lang="en-GB" sz="18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 </a:t>
            </a: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Idea revolucionaria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  </a:t>
            </a:r>
            <a:endParaRPr sz="18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5113125" y="1150625"/>
            <a:ext cx="3564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B.	Definámonos</a:t>
            </a:r>
            <a:endParaRPr sz="18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	B.1. Misión y Visión</a:t>
            </a:r>
            <a:endParaRPr sz="18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	B.2.</a:t>
            </a:r>
            <a:r>
              <a:rPr lang="en-GB" sz="18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 </a:t>
            </a: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Valores y objetivos</a:t>
            </a:r>
            <a:endParaRPr sz="18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	</a:t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5113050" y="2260100"/>
            <a:ext cx="3564000" cy="18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C.	Análisis con herramientas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	C.1. PESTEL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	C.2. Fuerzas de Porter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	C.3. Cadena de valor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	C.4.</a:t>
            </a: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DAFO</a:t>
            </a:r>
            <a:endParaRPr sz="18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5113050" y="3900350"/>
            <a:ext cx="3564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</a:t>
            </a: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D.	Función de organización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latin typeface="Bree Serif"/>
                <a:ea typeface="Bree Serif"/>
                <a:cs typeface="Bree Serif"/>
                <a:sym typeface="Bree Serif"/>
              </a:rPr>
              <a:t>	D.1. </a:t>
            </a:r>
            <a:r>
              <a:rPr lang="en-GB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Estructura organizativa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ctrTitle"/>
          </p:nvPr>
        </p:nvSpPr>
        <p:spPr>
          <a:xfrm>
            <a:off x="290150" y="179600"/>
            <a:ext cx="5431500" cy="588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Un internet seguro y asequible</a:t>
            </a:r>
            <a:endParaRPr sz="3000"/>
          </a:p>
        </p:txBody>
      </p:sp>
      <p:sp>
        <p:nvSpPr>
          <p:cNvPr id="75" name="Google Shape;75;p15"/>
          <p:cNvSpPr txBox="1"/>
          <p:nvPr/>
        </p:nvSpPr>
        <p:spPr>
          <a:xfrm>
            <a:off x="765475" y="1148900"/>
            <a:ext cx="3040800" cy="830700"/>
          </a:xfrm>
          <a:prstGeom prst="rect">
            <a:avLst/>
          </a:prstGeom>
          <a:solidFill>
            <a:srgbClr val="6D9EEB">
              <a:alpha val="7654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Somos una empresa distribuidora de servicios de internet dirigida a las personas de a pie.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765475" y="767900"/>
            <a:ext cx="1732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¿Quiénes somos?</a:t>
            </a:r>
            <a:endParaRPr b="1"/>
          </a:p>
        </p:txBody>
      </p:sp>
      <p:sp>
        <p:nvSpPr>
          <p:cNvPr id="77" name="Google Shape;77;p15"/>
          <p:cNvSpPr txBox="1"/>
          <p:nvPr/>
        </p:nvSpPr>
        <p:spPr>
          <a:xfrm>
            <a:off x="5256400" y="1630875"/>
            <a:ext cx="16299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¿Qué hacemos?</a:t>
            </a:r>
            <a:endParaRPr b="1"/>
          </a:p>
        </p:txBody>
      </p:sp>
      <p:sp>
        <p:nvSpPr>
          <p:cNvPr id="78" name="Google Shape;78;p15"/>
          <p:cNvSpPr txBox="1"/>
          <p:nvPr/>
        </p:nvSpPr>
        <p:spPr>
          <a:xfrm>
            <a:off x="5256400" y="2077800"/>
            <a:ext cx="3351300" cy="987900"/>
          </a:xfrm>
          <a:prstGeom prst="rect">
            <a:avLst/>
          </a:prstGeom>
          <a:solidFill>
            <a:srgbClr val="6D9EEB">
              <a:alpha val="7654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Creamos una gran red de dispositivos repetidores capaces de interconectarse para conseguir velocidad y seguridad a un precio bajo.</a:t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1051275" y="3390750"/>
            <a:ext cx="2028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¿Cómo lo hacemos?</a:t>
            </a:r>
            <a:endParaRPr b="1"/>
          </a:p>
        </p:txBody>
      </p:sp>
      <p:sp>
        <p:nvSpPr>
          <p:cNvPr id="80" name="Google Shape;80;p15"/>
          <p:cNvSpPr txBox="1"/>
          <p:nvPr/>
        </p:nvSpPr>
        <p:spPr>
          <a:xfrm>
            <a:off x="1051275" y="3771750"/>
            <a:ext cx="3584100" cy="1227600"/>
          </a:xfrm>
          <a:prstGeom prst="rect">
            <a:avLst/>
          </a:prstGeom>
          <a:solidFill>
            <a:srgbClr val="6D9EEB">
              <a:alpha val="7654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 repetidores permiten crear una red con una infraestructura mínima, lo que hace bajar los gastos de mantenimiento y permitir que se mantenga, casi todo, por medio de la propia gente.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6388" y="3188025"/>
            <a:ext cx="1811325" cy="181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8025" y="2077800"/>
            <a:ext cx="2409726" cy="1353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/>
          <p:nvPr/>
        </p:nvSpPr>
        <p:spPr>
          <a:xfrm>
            <a:off x="2827225" y="-461450"/>
            <a:ext cx="3459300" cy="2086200"/>
          </a:xfrm>
          <a:prstGeom prst="roundRect">
            <a:avLst>
              <a:gd fmla="val 16667" name="adj"/>
            </a:avLst>
          </a:prstGeom>
          <a:solidFill>
            <a:srgbClr val="6FA8DC">
              <a:alpha val="64230"/>
            </a:srgbClr>
          </a:solidFill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413500" y="1541975"/>
            <a:ext cx="2309400" cy="1210200"/>
          </a:xfrm>
          <a:prstGeom prst="roundRect">
            <a:avLst>
              <a:gd fmla="val 16667" name="adj"/>
            </a:avLst>
          </a:prstGeom>
          <a:solidFill>
            <a:srgbClr val="6FA8DC">
              <a:alpha val="55769"/>
            </a:srgbClr>
          </a:solidFill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161375" y="1679000"/>
            <a:ext cx="29148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Misión</a:t>
            </a:r>
            <a:endParaRPr sz="4800">
              <a:solidFill>
                <a:srgbClr val="00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6390850" y="1418863"/>
            <a:ext cx="2309400" cy="1210200"/>
          </a:xfrm>
          <a:prstGeom prst="roundRect">
            <a:avLst>
              <a:gd fmla="val 16667" name="adj"/>
            </a:avLst>
          </a:prstGeom>
          <a:solidFill>
            <a:srgbClr val="6FA8DC">
              <a:alpha val="56919"/>
            </a:srgbClr>
          </a:solidFill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6138725" y="1555888"/>
            <a:ext cx="29148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V</a:t>
            </a:r>
            <a:r>
              <a:rPr lang="en-GB" sz="4800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isión</a:t>
            </a:r>
            <a:endParaRPr sz="4800">
              <a:solidFill>
                <a:srgbClr val="00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16"/>
          <p:cNvCxnSpPr/>
          <p:nvPr/>
        </p:nvCxnSpPr>
        <p:spPr>
          <a:xfrm>
            <a:off x="2723025" y="2168600"/>
            <a:ext cx="534600" cy="0"/>
          </a:xfrm>
          <a:prstGeom prst="straightConnector1">
            <a:avLst/>
          </a:prstGeom>
          <a:noFill/>
          <a:ln cap="flat" cmpd="sng" w="3810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6"/>
          <p:cNvCxnSpPr/>
          <p:nvPr/>
        </p:nvCxnSpPr>
        <p:spPr>
          <a:xfrm>
            <a:off x="3240000" y="2152575"/>
            <a:ext cx="10200" cy="919500"/>
          </a:xfrm>
          <a:prstGeom prst="straightConnector1">
            <a:avLst/>
          </a:prstGeom>
          <a:noFill/>
          <a:ln cap="flat" cmpd="sng" w="38100">
            <a:solidFill>
              <a:srgbClr val="93C47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6"/>
          <p:cNvCxnSpPr/>
          <p:nvPr/>
        </p:nvCxnSpPr>
        <p:spPr>
          <a:xfrm rot="10800000">
            <a:off x="5678150" y="2128250"/>
            <a:ext cx="726000" cy="0"/>
          </a:xfrm>
          <a:prstGeom prst="straightConnector1">
            <a:avLst/>
          </a:prstGeom>
          <a:noFill/>
          <a:ln cap="flat" cmpd="sng" w="3810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6"/>
          <p:cNvCxnSpPr/>
          <p:nvPr/>
        </p:nvCxnSpPr>
        <p:spPr>
          <a:xfrm>
            <a:off x="5700375" y="2140425"/>
            <a:ext cx="0" cy="941700"/>
          </a:xfrm>
          <a:prstGeom prst="straightConnector1">
            <a:avLst/>
          </a:prstGeom>
          <a:noFill/>
          <a:ln cap="flat" cmpd="sng" w="38100">
            <a:solidFill>
              <a:srgbClr val="93C47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" name="Google Shape;96;p16"/>
          <p:cNvSpPr/>
          <p:nvPr/>
        </p:nvSpPr>
        <p:spPr>
          <a:xfrm>
            <a:off x="332825" y="3135250"/>
            <a:ext cx="3540000" cy="1885500"/>
          </a:xfrm>
          <a:prstGeom prst="roundRect">
            <a:avLst>
              <a:gd fmla="val 16667" name="adj"/>
            </a:avLst>
          </a:prstGeom>
          <a:solidFill>
            <a:srgbClr val="6D9EEB">
              <a:alpha val="60000"/>
            </a:srgbClr>
          </a:solidFill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5160250" y="3136775"/>
            <a:ext cx="3540000" cy="1885500"/>
          </a:xfrm>
          <a:prstGeom prst="roundRect">
            <a:avLst>
              <a:gd fmla="val 16667" name="adj"/>
            </a:avLst>
          </a:prstGeom>
          <a:solidFill>
            <a:srgbClr val="6FA8DC">
              <a:alpha val="62310"/>
            </a:srgbClr>
          </a:solidFill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/>
        </p:nvSpPr>
        <p:spPr>
          <a:xfrm>
            <a:off x="5340700" y="3214400"/>
            <a:ext cx="31791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Bree Serif"/>
              <a:buChar char="-"/>
            </a:pPr>
            <a:r>
              <a:rPr lang="en-GB" sz="2000">
                <a:latin typeface="Bree Serif"/>
                <a:ea typeface="Bree Serif"/>
                <a:cs typeface="Bree Serif"/>
                <a:sym typeface="Bree Serif"/>
              </a:rPr>
              <a:t>Empresa nº 1  en telecomunicaciones</a:t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Bree Serif"/>
              <a:buChar char="-"/>
            </a:pPr>
            <a:r>
              <a:rPr lang="en-GB" sz="2000">
                <a:latin typeface="Bree Serif"/>
                <a:ea typeface="Bree Serif"/>
                <a:cs typeface="Bree Serif"/>
                <a:sym typeface="Bree Serif"/>
              </a:rPr>
              <a:t>Mejor red WiFi del planeta</a:t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513275" y="3306025"/>
            <a:ext cx="31791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Bree Serif"/>
              <a:buChar char="-"/>
            </a:pPr>
            <a:r>
              <a:rPr lang="en-GB" sz="2000">
                <a:latin typeface="Bree Serif"/>
                <a:ea typeface="Bree Serif"/>
                <a:cs typeface="Bree Serif"/>
                <a:sym typeface="Bree Serif"/>
              </a:rPr>
              <a:t>Revolucionar el sistema de internet global</a:t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Bree Serif"/>
              <a:buChar char="-"/>
            </a:pPr>
            <a:r>
              <a:rPr lang="en-GB" sz="2000">
                <a:latin typeface="Bree Serif"/>
                <a:ea typeface="Bree Serif"/>
                <a:cs typeface="Bree Serif"/>
                <a:sym typeface="Bree Serif"/>
              </a:rPr>
              <a:t>Ganar dinero</a:t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6875" y="-12"/>
            <a:ext cx="3539999" cy="162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/>
          <p:nvPr/>
        </p:nvSpPr>
        <p:spPr>
          <a:xfrm>
            <a:off x="560500" y="516550"/>
            <a:ext cx="2582700" cy="802500"/>
          </a:xfrm>
          <a:prstGeom prst="roundRect">
            <a:avLst>
              <a:gd fmla="val 16667" name="adj"/>
            </a:avLst>
          </a:prstGeom>
          <a:solidFill>
            <a:srgbClr val="93C47D">
              <a:alpha val="74620"/>
            </a:srgbClr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81400" y="439600"/>
            <a:ext cx="2395800" cy="8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latin typeface="Bree Serif"/>
                <a:ea typeface="Bree Serif"/>
                <a:cs typeface="Bree Serif"/>
                <a:sym typeface="Bree Serif"/>
              </a:rPr>
              <a:t>Valores</a:t>
            </a:r>
            <a:endParaRPr sz="4800"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07" name="Google Shape;107;p17"/>
          <p:cNvCxnSpPr>
            <a:endCxn id="108" idx="2"/>
          </p:cNvCxnSpPr>
          <p:nvPr/>
        </p:nvCxnSpPr>
        <p:spPr>
          <a:xfrm flipH="1" rot="10800000">
            <a:off x="2758475" y="1817550"/>
            <a:ext cx="2893200" cy="837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17"/>
          <p:cNvCxnSpPr>
            <a:endCxn id="110" idx="2"/>
          </p:cNvCxnSpPr>
          <p:nvPr/>
        </p:nvCxnSpPr>
        <p:spPr>
          <a:xfrm flipH="1" rot="10800000">
            <a:off x="2791475" y="4220025"/>
            <a:ext cx="2860200" cy="11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7"/>
          <p:cNvCxnSpPr>
            <a:endCxn id="112" idx="2"/>
          </p:cNvCxnSpPr>
          <p:nvPr/>
        </p:nvCxnSpPr>
        <p:spPr>
          <a:xfrm>
            <a:off x="2747675" y="2582713"/>
            <a:ext cx="2904000" cy="477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" name="Google Shape;113;p17"/>
          <p:cNvCxnSpPr>
            <a:endCxn id="114" idx="2"/>
          </p:cNvCxnSpPr>
          <p:nvPr/>
        </p:nvCxnSpPr>
        <p:spPr>
          <a:xfrm>
            <a:off x="2640875" y="3380900"/>
            <a:ext cx="3010800" cy="62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" name="Google Shape;115;p17"/>
          <p:cNvCxnSpPr>
            <a:endCxn id="106" idx="2"/>
          </p:cNvCxnSpPr>
          <p:nvPr/>
        </p:nvCxnSpPr>
        <p:spPr>
          <a:xfrm rot="10800000">
            <a:off x="1879300" y="1318900"/>
            <a:ext cx="879300" cy="582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7"/>
          <p:cNvCxnSpPr>
            <a:endCxn id="106" idx="2"/>
          </p:cNvCxnSpPr>
          <p:nvPr/>
        </p:nvCxnSpPr>
        <p:spPr>
          <a:xfrm flipH="1" rot="5400000">
            <a:off x="1687000" y="1511200"/>
            <a:ext cx="1263900" cy="879300"/>
          </a:xfrm>
          <a:prstGeom prst="bentConnector3">
            <a:avLst>
              <a:gd fmla="val 4" name="adj1"/>
            </a:avLst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7"/>
          <p:cNvCxnSpPr>
            <a:endCxn id="106" idx="2"/>
          </p:cNvCxnSpPr>
          <p:nvPr/>
        </p:nvCxnSpPr>
        <p:spPr>
          <a:xfrm flipH="1" rot="5400000">
            <a:off x="1252900" y="1945300"/>
            <a:ext cx="2061900" cy="809100"/>
          </a:xfrm>
          <a:prstGeom prst="bentConnector3">
            <a:avLst>
              <a:gd fmla="val 327" name="adj1"/>
            </a:avLst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7"/>
          <p:cNvCxnSpPr>
            <a:endCxn id="106" idx="2"/>
          </p:cNvCxnSpPr>
          <p:nvPr/>
        </p:nvCxnSpPr>
        <p:spPr>
          <a:xfrm flipH="1" rot="5400000">
            <a:off x="892450" y="2305750"/>
            <a:ext cx="2903700" cy="930000"/>
          </a:xfrm>
          <a:prstGeom prst="bentConnector3">
            <a:avLst>
              <a:gd fmla="val -300" name="adj1"/>
            </a:avLst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7"/>
          <p:cNvSpPr/>
          <p:nvPr/>
        </p:nvSpPr>
        <p:spPr>
          <a:xfrm>
            <a:off x="5651675" y="1384800"/>
            <a:ext cx="2117100" cy="692400"/>
          </a:xfrm>
          <a:prstGeom prst="cube">
            <a:avLst>
              <a:gd fmla="val 25000" name="adj"/>
            </a:avLst>
          </a:prstGeom>
          <a:solidFill>
            <a:srgbClr val="93C47D">
              <a:alpha val="63460"/>
            </a:srgbClr>
          </a:solidFill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Bree Serif"/>
                <a:ea typeface="Bree Serif"/>
                <a:cs typeface="Bree Serif"/>
                <a:sym typeface="Bree Serif"/>
              </a:rPr>
              <a:t>Velocida</a:t>
            </a:r>
            <a:r>
              <a:rPr lang="en-GB" sz="3000"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30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2" name="Google Shape;112;p17"/>
          <p:cNvSpPr/>
          <p:nvPr/>
        </p:nvSpPr>
        <p:spPr>
          <a:xfrm>
            <a:off x="5651675" y="2197663"/>
            <a:ext cx="2117100" cy="692400"/>
          </a:xfrm>
          <a:prstGeom prst="cube">
            <a:avLst>
              <a:gd fmla="val 25000" name="adj"/>
            </a:avLst>
          </a:prstGeom>
          <a:solidFill>
            <a:srgbClr val="93C47D">
              <a:alpha val="63849"/>
            </a:srgbClr>
          </a:solidFill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Bree Serif"/>
                <a:ea typeface="Bree Serif"/>
                <a:cs typeface="Bree Serif"/>
                <a:sym typeface="Bree Serif"/>
              </a:rPr>
              <a:t>Seguridad</a:t>
            </a:r>
            <a:endParaRPr sz="30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5651675" y="3010550"/>
            <a:ext cx="2117100" cy="692400"/>
          </a:xfrm>
          <a:prstGeom prst="cube">
            <a:avLst>
              <a:gd fmla="val 25000" name="adj"/>
            </a:avLst>
          </a:prstGeom>
          <a:solidFill>
            <a:srgbClr val="93C47D">
              <a:alpha val="62690"/>
            </a:srgbClr>
          </a:solidFill>
          <a:ln cap="flat" cmpd="sng" w="2857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Bree Serif"/>
                <a:ea typeface="Bree Serif"/>
                <a:cs typeface="Bree Serif"/>
                <a:sym typeface="Bree Serif"/>
              </a:rPr>
              <a:t>Fiabilidad</a:t>
            </a:r>
            <a:endParaRPr sz="30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0" name="Google Shape;110;p17"/>
          <p:cNvSpPr/>
          <p:nvPr/>
        </p:nvSpPr>
        <p:spPr>
          <a:xfrm>
            <a:off x="5651675" y="3787275"/>
            <a:ext cx="2239500" cy="692400"/>
          </a:xfrm>
          <a:prstGeom prst="cube">
            <a:avLst>
              <a:gd fmla="val 25000" name="adj"/>
            </a:avLst>
          </a:prstGeom>
          <a:solidFill>
            <a:srgbClr val="93C47D">
              <a:alpha val="63849"/>
            </a:srgbClr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Bree Serif"/>
                <a:ea typeface="Bree Serif"/>
                <a:cs typeface="Bree Serif"/>
                <a:sym typeface="Bree Serif"/>
              </a:rPr>
              <a:t>Económico</a:t>
            </a:r>
            <a:endParaRPr sz="30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3067875" y="156175"/>
            <a:ext cx="2855100" cy="906900"/>
          </a:xfrm>
          <a:prstGeom prst="horizontalScroll">
            <a:avLst>
              <a:gd fmla="val 12500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5265525" y="1998925"/>
            <a:ext cx="3361800" cy="2875500"/>
          </a:xfrm>
          <a:prstGeom prst="roundRect">
            <a:avLst>
              <a:gd fmla="val 16667" name="adj"/>
            </a:avLst>
          </a:prstGeom>
          <a:solidFill>
            <a:srgbClr val="6D9EEB">
              <a:alpha val="76540"/>
            </a:srgbClr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253125" y="1998925"/>
            <a:ext cx="3361800" cy="3098400"/>
          </a:xfrm>
          <a:prstGeom prst="roundRect">
            <a:avLst>
              <a:gd fmla="val 16667" name="adj"/>
            </a:avLst>
          </a:prstGeom>
          <a:solidFill>
            <a:srgbClr val="93C47D">
              <a:alpha val="79620"/>
            </a:srgbClr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 txBox="1"/>
          <p:nvPr/>
        </p:nvSpPr>
        <p:spPr>
          <a:xfrm>
            <a:off x="3519000" y="222750"/>
            <a:ext cx="2106000" cy="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Objetivos</a:t>
            </a:r>
            <a:endParaRPr sz="36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395025" y="2045100"/>
            <a:ext cx="3219900" cy="30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- </a:t>
            </a:r>
            <a:r>
              <a:rPr lang="en-GB" sz="2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Construir una red inicial</a:t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(nacional)</a:t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-Mejorar el sistema</a:t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-Incrementar las ventas</a:t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-Alcanzar un nivel estable económicamente</a:t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5544000" y="2268000"/>
            <a:ext cx="3219900" cy="30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Bree Serif"/>
              <a:buChar char="-"/>
            </a:pPr>
            <a:r>
              <a:rPr lang="en-GB" sz="2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Recuperar la inversión inicial</a:t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Bree Serif"/>
              <a:buChar char="-"/>
            </a:pPr>
            <a:r>
              <a:rPr lang="en-GB" sz="2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Aumentar beneficios</a:t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Bree Serif"/>
              <a:buChar char="-"/>
            </a:pPr>
            <a:r>
              <a:rPr lang="en-GB" sz="2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Extender la red a internacional</a:t>
            </a:r>
            <a:endParaRPr sz="2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293625" y="1300300"/>
            <a:ext cx="3280500" cy="744900"/>
          </a:xfrm>
          <a:prstGeom prst="roundRect">
            <a:avLst>
              <a:gd fmla="val 16667" name="adj"/>
            </a:avLst>
          </a:prstGeom>
          <a:solidFill>
            <a:srgbClr val="38761D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5306175" y="1401600"/>
            <a:ext cx="3280500" cy="744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 txBox="1"/>
          <p:nvPr/>
        </p:nvSpPr>
        <p:spPr>
          <a:xfrm>
            <a:off x="577125" y="1361050"/>
            <a:ext cx="26223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A corto plazo</a:t>
            </a:r>
            <a:endParaRPr sz="3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5635275" y="1462350"/>
            <a:ext cx="26223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A largo plazo</a:t>
            </a:r>
            <a:endParaRPr sz="3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33" name="Google Shape;133;p18"/>
          <p:cNvCxnSpPr>
            <a:stCxn id="127" idx="3"/>
            <a:endCxn id="124" idx="1"/>
          </p:cNvCxnSpPr>
          <p:nvPr/>
        </p:nvCxnSpPr>
        <p:spPr>
          <a:xfrm flipH="1" rot="10800000">
            <a:off x="3614925" y="3436800"/>
            <a:ext cx="1650600" cy="157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7276950" y="1225125"/>
            <a:ext cx="1678800" cy="3865200"/>
          </a:xfrm>
          <a:prstGeom prst="rect">
            <a:avLst/>
          </a:prstGeom>
          <a:solidFill>
            <a:srgbClr val="E06666">
              <a:alpha val="6462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/>
          <p:nvPr/>
        </p:nvSpPr>
        <p:spPr>
          <a:xfrm>
            <a:off x="4912200" y="1346625"/>
            <a:ext cx="1678800" cy="3716100"/>
          </a:xfrm>
          <a:prstGeom prst="rect">
            <a:avLst/>
          </a:prstGeom>
          <a:solidFill>
            <a:srgbClr val="E06666">
              <a:alpha val="6462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/>
          <p:cNvSpPr/>
          <p:nvPr/>
        </p:nvSpPr>
        <p:spPr>
          <a:xfrm>
            <a:off x="2784713" y="1291325"/>
            <a:ext cx="1678800" cy="3771300"/>
          </a:xfrm>
          <a:prstGeom prst="rect">
            <a:avLst/>
          </a:prstGeom>
          <a:solidFill>
            <a:srgbClr val="E06666">
              <a:alpha val="6462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9"/>
          <p:cNvSpPr/>
          <p:nvPr/>
        </p:nvSpPr>
        <p:spPr>
          <a:xfrm>
            <a:off x="496125" y="1346625"/>
            <a:ext cx="1678800" cy="3771300"/>
          </a:xfrm>
          <a:prstGeom prst="rect">
            <a:avLst/>
          </a:prstGeom>
          <a:solidFill>
            <a:srgbClr val="E06666">
              <a:alpha val="6462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9"/>
          <p:cNvSpPr txBox="1"/>
          <p:nvPr>
            <p:ph type="title"/>
          </p:nvPr>
        </p:nvSpPr>
        <p:spPr>
          <a:xfrm>
            <a:off x="311700" y="70750"/>
            <a:ext cx="3181500" cy="607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Bree Serif"/>
                <a:ea typeface="Bree Serif"/>
                <a:cs typeface="Bree Serif"/>
                <a:sym typeface="Bree Serif"/>
              </a:rPr>
              <a:t>Análisis PESTEL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grpSp>
        <p:nvGrpSpPr>
          <p:cNvPr id="143" name="Google Shape;143;p19"/>
          <p:cNvGrpSpPr/>
          <p:nvPr/>
        </p:nvGrpSpPr>
        <p:grpSpPr>
          <a:xfrm>
            <a:off x="312309" y="750640"/>
            <a:ext cx="2170853" cy="4180180"/>
            <a:chOff x="5632317" y="1189775"/>
            <a:chExt cx="3305700" cy="3887094"/>
          </a:xfrm>
        </p:grpSpPr>
        <p:sp>
          <p:nvSpPr>
            <p:cNvPr id="144" name="Google Shape;144;p19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Políticos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5" name="Google Shape;145;p19"/>
            <p:cNvSpPr txBox="1"/>
            <p:nvPr/>
          </p:nvSpPr>
          <p:spPr>
            <a:xfrm>
              <a:off x="5791242" y="1858769"/>
              <a:ext cx="2612100" cy="321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Bree Serif"/>
                <a:buChar char="●"/>
              </a:pPr>
              <a:r>
                <a:rPr lang="en-GB" sz="12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Subvenciones</a:t>
              </a:r>
              <a:endParaRPr sz="1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Bree Serif"/>
                <a:buChar char="●"/>
              </a:pPr>
              <a:r>
                <a:rPr lang="en-GB" sz="12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Bajadas de impuestos</a:t>
              </a:r>
              <a:endParaRPr sz="1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Bree Serif"/>
                <a:buChar char="●"/>
              </a:pPr>
              <a:r>
                <a:rPr lang="en-GB" sz="12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Poca estabilidad del gobierno</a:t>
              </a:r>
              <a:endParaRPr sz="1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Bree Serif"/>
                <a:buChar char="●"/>
              </a:pPr>
              <a:r>
                <a:rPr lang="en-GB" sz="12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Subdesarrollo en materias de I+D</a:t>
              </a:r>
              <a:endParaRPr sz="1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46" name="Google Shape;146;p19"/>
          <p:cNvGrpSpPr/>
          <p:nvPr/>
        </p:nvGrpSpPr>
        <p:grpSpPr>
          <a:xfrm>
            <a:off x="4765075" y="771273"/>
            <a:ext cx="2111690" cy="4213346"/>
            <a:chOff x="5632303" y="958345"/>
            <a:chExt cx="3305714" cy="3992936"/>
          </a:xfrm>
        </p:grpSpPr>
        <p:sp>
          <p:nvSpPr>
            <p:cNvPr id="147" name="Google Shape;147;p19"/>
            <p:cNvSpPr/>
            <p:nvPr/>
          </p:nvSpPr>
          <p:spPr>
            <a:xfrm>
              <a:off x="5632317" y="958345"/>
              <a:ext cx="3305700" cy="6744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Socioculturales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19"/>
            <p:cNvSpPr txBox="1"/>
            <p:nvPr/>
          </p:nvSpPr>
          <p:spPr>
            <a:xfrm>
              <a:off x="5632303" y="1699581"/>
              <a:ext cx="2858400" cy="3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Uso de tecnologias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Edad media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Poblaciones tradicionalistas 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Densidad de población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49" name="Google Shape;149;p19"/>
          <p:cNvGrpSpPr/>
          <p:nvPr/>
        </p:nvGrpSpPr>
        <p:grpSpPr>
          <a:xfrm>
            <a:off x="6972209" y="771273"/>
            <a:ext cx="2111681" cy="4327006"/>
            <a:chOff x="5538234" y="958345"/>
            <a:chExt cx="3305700" cy="4100650"/>
          </a:xfrm>
        </p:grpSpPr>
        <p:sp>
          <p:nvSpPr>
            <p:cNvPr id="150" name="Google Shape;150;p19"/>
            <p:cNvSpPr/>
            <p:nvPr/>
          </p:nvSpPr>
          <p:spPr>
            <a:xfrm>
              <a:off x="5538234" y="958345"/>
              <a:ext cx="3305700" cy="6744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Tecnológicos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" name="Google Shape;151;p19"/>
            <p:cNvSpPr txBox="1"/>
            <p:nvPr/>
          </p:nvSpPr>
          <p:spPr>
            <a:xfrm>
              <a:off x="5768848" y="1577495"/>
              <a:ext cx="3018600" cy="348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Bree Serif"/>
                <a:buChar char="●"/>
              </a:pPr>
              <a:r>
                <a:rPr lang="en-GB" sz="12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Avances tecnológicos</a:t>
              </a:r>
              <a:endParaRPr sz="1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Bree Serif"/>
                <a:buChar char="●"/>
              </a:pPr>
              <a:r>
                <a:rPr lang="en-GB" sz="12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Formación de las personas</a:t>
              </a:r>
              <a:endParaRPr sz="1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Bree Serif"/>
                <a:buChar char="●"/>
              </a:pPr>
              <a:r>
                <a:rPr lang="en-GB" sz="12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Más empresas dedicadas al sector de la electrónica</a:t>
              </a:r>
              <a:endParaRPr sz="1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Bree Serif"/>
                <a:buChar char="●"/>
              </a:pPr>
              <a:r>
                <a:rPr lang="en-GB" sz="12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Mejoras en el consumo</a:t>
              </a:r>
              <a:endParaRPr sz="12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52" name="Google Shape;152;p19"/>
          <p:cNvGrpSpPr/>
          <p:nvPr/>
        </p:nvGrpSpPr>
        <p:grpSpPr>
          <a:xfrm>
            <a:off x="2570849" y="771213"/>
            <a:ext cx="2098789" cy="4138805"/>
            <a:chOff x="5536747" y="1189775"/>
            <a:chExt cx="3305700" cy="3834001"/>
          </a:xfrm>
        </p:grpSpPr>
        <p:sp>
          <p:nvSpPr>
            <p:cNvPr id="153" name="Google Shape;153;p19"/>
            <p:cNvSpPr/>
            <p:nvPr/>
          </p:nvSpPr>
          <p:spPr>
            <a:xfrm>
              <a:off x="553674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Económicos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4" name="Google Shape;154;p19"/>
            <p:cNvSpPr txBox="1"/>
            <p:nvPr/>
          </p:nvSpPr>
          <p:spPr>
            <a:xfrm>
              <a:off x="5603295" y="1858776"/>
              <a:ext cx="2799900" cy="316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1625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50"/>
                <a:buFont typeface="Bree Serif"/>
                <a:buChar char="●"/>
              </a:pPr>
              <a:r>
                <a:rPr lang="en-GB" sz="115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Crisis financieras</a:t>
              </a:r>
              <a:endParaRPr sz="115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1625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50"/>
                <a:buFont typeface="Bree Serif"/>
                <a:buChar char="●"/>
              </a:pPr>
              <a:r>
                <a:rPr lang="en-GB" sz="115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Tipos de interés bancarios</a:t>
              </a:r>
              <a:endParaRPr sz="115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1625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50"/>
                <a:buFont typeface="Bree Serif"/>
                <a:buChar char="●"/>
              </a:pPr>
              <a:r>
                <a:rPr lang="en-GB" sz="115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Pocos inversores</a:t>
              </a:r>
              <a:endParaRPr sz="115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1625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50"/>
                <a:buFont typeface="Bree Serif"/>
                <a:buChar char="●"/>
              </a:pPr>
              <a:r>
                <a:rPr lang="en-GB" sz="115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Política monetaria</a:t>
              </a:r>
              <a:endParaRPr sz="115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01625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50"/>
                <a:buFont typeface="Bree Serif"/>
                <a:buChar char="●"/>
              </a:pPr>
              <a:r>
                <a:rPr lang="en-GB" sz="115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Tasa de desempleo</a:t>
              </a:r>
              <a:endParaRPr sz="115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55" name="Google Shape;15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4713" y="3420438"/>
            <a:ext cx="1678775" cy="167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10250" y="3506325"/>
            <a:ext cx="1546849" cy="167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41213" y="3568650"/>
            <a:ext cx="1620751" cy="138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2099" y="3464450"/>
            <a:ext cx="1546850" cy="15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/>
          <p:nvPr/>
        </p:nvSpPr>
        <p:spPr>
          <a:xfrm>
            <a:off x="4674050" y="962900"/>
            <a:ext cx="1995300" cy="4110900"/>
          </a:xfrm>
          <a:prstGeom prst="rect">
            <a:avLst/>
          </a:prstGeom>
          <a:solidFill>
            <a:srgbClr val="E06666">
              <a:alpha val="6462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0"/>
          <p:cNvSpPr/>
          <p:nvPr/>
        </p:nvSpPr>
        <p:spPr>
          <a:xfrm>
            <a:off x="1777050" y="1017950"/>
            <a:ext cx="1995300" cy="4056000"/>
          </a:xfrm>
          <a:prstGeom prst="rect">
            <a:avLst/>
          </a:prstGeom>
          <a:solidFill>
            <a:srgbClr val="E06666">
              <a:alpha val="6462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" name="Google Shape;165;p20"/>
          <p:cNvGrpSpPr/>
          <p:nvPr/>
        </p:nvGrpSpPr>
        <p:grpSpPr>
          <a:xfrm>
            <a:off x="1499325" y="180425"/>
            <a:ext cx="2630642" cy="2919304"/>
            <a:chOff x="5288632" y="897576"/>
            <a:chExt cx="4118100" cy="2766588"/>
          </a:xfrm>
        </p:grpSpPr>
        <p:sp>
          <p:nvSpPr>
            <p:cNvPr id="166" name="Google Shape;166;p20"/>
            <p:cNvSpPr/>
            <p:nvPr/>
          </p:nvSpPr>
          <p:spPr>
            <a:xfrm>
              <a:off x="5288632" y="897576"/>
              <a:ext cx="4118100" cy="9648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Ecológico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7" name="Google Shape;167;p20"/>
            <p:cNvSpPr txBox="1"/>
            <p:nvPr/>
          </p:nvSpPr>
          <p:spPr>
            <a:xfrm>
              <a:off x="5632283" y="1862364"/>
              <a:ext cx="3305700" cy="180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Apuesta por energías renovables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Políticas ecológicas estrictas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Pactos contra el cambio climático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Posibles demandas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68" name="Google Shape;168;p20"/>
          <p:cNvGrpSpPr/>
          <p:nvPr/>
        </p:nvGrpSpPr>
        <p:grpSpPr>
          <a:xfrm>
            <a:off x="4399013" y="180426"/>
            <a:ext cx="2545362" cy="4497882"/>
            <a:chOff x="5383966" y="688695"/>
            <a:chExt cx="3984600" cy="4262587"/>
          </a:xfrm>
        </p:grpSpPr>
        <p:sp>
          <p:nvSpPr>
            <p:cNvPr id="169" name="Google Shape;169;p20"/>
            <p:cNvSpPr/>
            <p:nvPr/>
          </p:nvSpPr>
          <p:spPr>
            <a:xfrm>
              <a:off x="5383966" y="688695"/>
              <a:ext cx="3984600" cy="9294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Legales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0" name="Google Shape;170;p20"/>
            <p:cNvSpPr txBox="1"/>
            <p:nvPr/>
          </p:nvSpPr>
          <p:spPr>
            <a:xfrm>
              <a:off x="5632342" y="1691182"/>
              <a:ext cx="3305700" cy="32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Regulación de la competencia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Reglamentos sociales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Legislación mercantil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Legislación laboral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Bree Serif"/>
                <a:buChar char="●"/>
              </a:pPr>
              <a:r>
                <a:rPr lang="en-GB" sz="1300">
                  <a:solidFill>
                    <a:schemeClr val="dk1"/>
                  </a:solidFill>
                  <a:latin typeface="Bree Serif"/>
                  <a:ea typeface="Bree Serif"/>
                  <a:cs typeface="Bree Serif"/>
                  <a:sym typeface="Bree Serif"/>
                </a:rPr>
                <a:t>Legislación fiscal estricta</a:t>
              </a:r>
              <a:endParaRPr sz="13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pic>
        <p:nvPicPr>
          <p:cNvPr id="171" name="Google Shape;17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988" y="3274154"/>
            <a:ext cx="1615424" cy="1615424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2" name="Google Shape;17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4050" y="3370250"/>
            <a:ext cx="1995302" cy="170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311700" y="224225"/>
            <a:ext cx="8520600" cy="804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latin typeface="Lobster"/>
                <a:ea typeface="Lobster"/>
                <a:cs typeface="Lobster"/>
                <a:sym typeface="Lobster"/>
              </a:rPr>
              <a:t>Fuerzas de Porter</a:t>
            </a:r>
            <a:endParaRPr sz="48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78" name="Google Shape;178;p21"/>
          <p:cNvSpPr txBox="1"/>
          <p:nvPr/>
        </p:nvSpPr>
        <p:spPr>
          <a:xfrm>
            <a:off x="1425500" y="-1442875"/>
            <a:ext cx="194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Loko aqui sobra texto por un tubo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Ultima frase no sense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Nada tiene sense en esta vida</a:t>
            </a:r>
            <a:endParaRPr/>
          </a:p>
        </p:txBody>
      </p:sp>
      <p:pic>
        <p:nvPicPr>
          <p:cNvPr id="179" name="Google Shape;17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1525" y="-1784300"/>
            <a:ext cx="2857500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1"/>
          <p:cNvSpPr txBox="1"/>
          <p:nvPr/>
        </p:nvSpPr>
        <p:spPr>
          <a:xfrm>
            <a:off x="1703625" y="3285575"/>
            <a:ext cx="73431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 txBox="1"/>
          <p:nvPr/>
        </p:nvSpPr>
        <p:spPr>
          <a:xfrm>
            <a:off x="402025" y="1226575"/>
            <a:ext cx="1554300" cy="34419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Lobster"/>
                <a:ea typeface="Lobster"/>
                <a:cs typeface="Lobster"/>
                <a:sym typeface="Lobster"/>
              </a:rPr>
              <a:t>Poder de negociación con los clientes:</a:t>
            </a:r>
            <a:endParaRPr sz="20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Amatic SC"/>
                <a:ea typeface="Amatic SC"/>
                <a:cs typeface="Amatic SC"/>
                <a:sym typeface="Amatic SC"/>
              </a:rPr>
              <a:t>Compromisos de permanencia y desconfianza a una nueva tecnología</a:t>
            </a:r>
            <a:endParaRPr sz="18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82" name="Google Shape;182;p21"/>
          <p:cNvSpPr txBox="1"/>
          <p:nvPr/>
        </p:nvSpPr>
        <p:spPr>
          <a:xfrm>
            <a:off x="2121025" y="1226575"/>
            <a:ext cx="1554300" cy="34419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Lobster"/>
                <a:ea typeface="Lobster"/>
                <a:cs typeface="Lobster"/>
                <a:sym typeface="Lobster"/>
              </a:rPr>
              <a:t>Poder de negociación con los proveedores:</a:t>
            </a:r>
            <a:endParaRPr sz="20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Amatic SC"/>
                <a:ea typeface="Amatic SC"/>
                <a:cs typeface="Amatic SC"/>
                <a:sym typeface="Amatic SC"/>
              </a:rPr>
              <a:t>Gran oferta de proveedores pero servidores complicados</a:t>
            </a:r>
            <a:endParaRPr sz="18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83" name="Google Shape;183;p21"/>
          <p:cNvSpPr txBox="1"/>
          <p:nvPr/>
        </p:nvSpPr>
        <p:spPr>
          <a:xfrm>
            <a:off x="3840025" y="1262875"/>
            <a:ext cx="1554300" cy="34056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Lobster"/>
                <a:ea typeface="Lobster"/>
                <a:cs typeface="Lobster"/>
                <a:sym typeface="Lobster"/>
              </a:rPr>
              <a:t>Barreras de entrada:</a:t>
            </a:r>
            <a:endParaRPr sz="20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Amatic SC"/>
                <a:ea typeface="Amatic SC"/>
                <a:cs typeface="Amatic SC"/>
                <a:sym typeface="Amatic SC"/>
              </a:rPr>
              <a:t>Infraestructura costosa y gran volumen de clientes necesario para empezar</a:t>
            </a:r>
            <a:endParaRPr sz="18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84" name="Google Shape;184;p21"/>
          <p:cNvSpPr txBox="1"/>
          <p:nvPr/>
        </p:nvSpPr>
        <p:spPr>
          <a:xfrm>
            <a:off x="5559025" y="1262875"/>
            <a:ext cx="1554300" cy="3405600"/>
          </a:xfrm>
          <a:prstGeom prst="rect">
            <a:avLst/>
          </a:prstGeom>
          <a:solidFill>
            <a:srgbClr val="A2C4C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Lobster"/>
                <a:ea typeface="Lobster"/>
                <a:cs typeface="Lobster"/>
                <a:sym typeface="Lobster"/>
              </a:rPr>
              <a:t>Barreras de salida:</a:t>
            </a:r>
            <a:endParaRPr sz="20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Amatic SC"/>
                <a:ea typeface="Amatic SC"/>
                <a:cs typeface="Amatic SC"/>
                <a:sym typeface="Amatic SC"/>
              </a:rPr>
              <a:t>No existe ninguna tecnología mejor pero la innovación puede generar miedo</a:t>
            </a:r>
            <a:endParaRPr sz="18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85" name="Google Shape;185;p21"/>
          <p:cNvSpPr txBox="1"/>
          <p:nvPr/>
        </p:nvSpPr>
        <p:spPr>
          <a:xfrm>
            <a:off x="7278025" y="1262875"/>
            <a:ext cx="1554300" cy="34056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Lobster"/>
                <a:ea typeface="Lobster"/>
                <a:cs typeface="Lobster"/>
                <a:sym typeface="Lobster"/>
              </a:rPr>
              <a:t>Rivalidad entre los competidores:</a:t>
            </a:r>
            <a:endParaRPr sz="20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Amatic SC"/>
                <a:ea typeface="Amatic SC"/>
                <a:cs typeface="Amatic SC"/>
                <a:sym typeface="Amatic SC"/>
              </a:rPr>
              <a:t>Empresas multinacionales</a:t>
            </a:r>
            <a:endParaRPr sz="18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86" name="Google Shape;186;p21"/>
          <p:cNvSpPr txBox="1"/>
          <p:nvPr/>
        </p:nvSpPr>
        <p:spPr>
          <a:xfrm>
            <a:off x="139075" y="-1634100"/>
            <a:ext cx="938700" cy="10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10/10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fondo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